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309" r:id="rId2"/>
    <p:sldId id="314" r:id="rId3"/>
    <p:sldId id="326" r:id="rId4"/>
    <p:sldId id="406" r:id="rId5"/>
    <p:sldId id="407" r:id="rId6"/>
    <p:sldId id="341" r:id="rId7"/>
    <p:sldId id="339" r:id="rId8"/>
    <p:sldId id="340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325" r:id="rId39"/>
    <p:sldId id="350" r:id="rId40"/>
    <p:sldId id="351" r:id="rId41"/>
    <p:sldId id="377" r:id="rId42"/>
    <p:sldId id="352" r:id="rId43"/>
    <p:sldId id="353" r:id="rId44"/>
    <p:sldId id="337" r:id="rId45"/>
    <p:sldId id="338" r:id="rId46"/>
    <p:sldId id="355" r:id="rId47"/>
    <p:sldId id="356" r:id="rId48"/>
    <p:sldId id="357" r:id="rId49"/>
    <p:sldId id="358" r:id="rId50"/>
    <p:sldId id="359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79" r:id="rId66"/>
    <p:sldId id="381" r:id="rId67"/>
    <p:sldId id="380" r:id="rId68"/>
    <p:sldId id="375" r:id="rId69"/>
    <p:sldId id="378" r:id="rId70"/>
    <p:sldId id="376" r:id="rId71"/>
    <p:sldId id="382" r:id="rId72"/>
    <p:sldId id="260" r:id="rId7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655" autoAdjust="0"/>
  </p:normalViewPr>
  <p:slideViewPr>
    <p:cSldViewPr>
      <p:cViewPr varScale="1">
        <p:scale>
          <a:sx n="81" d="100"/>
          <a:sy n="81" d="100"/>
        </p:scale>
        <p:origin x="158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34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02/03/2023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02/03/2023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5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98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71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243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71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74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166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07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043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858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69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021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575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479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85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56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454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04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50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147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987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63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391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934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848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92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479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645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161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437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238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968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11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74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354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013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858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451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416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9898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1645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3891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0763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113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3999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6548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823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040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351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3490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0951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731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3524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5804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1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648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4316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1142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0742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347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444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5112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0244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1712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3861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423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590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419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738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078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hyperlink" Target="https://tracxn.com/explore/Artificial-Intelligence-Startups-in-Portuga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hyperlink" Target="https://angel.co/startups/l/portugal/artificial-intelligenc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hyperlink" Target="https://www.goodfirms.co/artificial-intelligence/portug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hyperlink" Target="https://themanifest.com/pt/artificial-intelligence/compani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hyperlink" Target="https://startupportugal.dealroom.co/companies.startups/f/data_type/anyof_Verified/founding_or_hq_locations/allof_Portugal/technologies/anyof_machine%20learn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hyperlink" Target="https://www.nanalyze.com/2019/06/artificial-intelligence-portugal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fined.ai/" TargetMode="External"/><Relationship Id="rId13" Type="http://schemas.openxmlformats.org/officeDocument/2006/relationships/hyperlink" Target="https://swordhealth.pt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unbabel.com/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feedzai.com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41.jpe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hyperlink" Target="https://www.zoomimoney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hyperlink" Target="https://jscrambler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hyperlink" Target="https://loqr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hyperlink" Target="https://probely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hyperlink" Target="https://www.apiax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hyperlink" Target="https://www.coverflex.com/p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hyperlink" Target="https://www.easypay.p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hyperlink" Target="https://ifthenpay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hyperlink" Target="https://invoicexpress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hyperlink" Target="https://useswood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hyperlink" Target="https://www.ebury.p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hyperlink" Target="https://en.nbanks.ne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hyperlink" Target="https://alfredo.p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navigatevc.com/ai-100-the-artificial-intelligence-startups-redefining-industri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hyperlink" Target="https://www.doutorfinancas.p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hyperlink" Target="https://utrust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hyperlink" Target="https://www.zharta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hyperlink" Target="https://www.lovys.com/p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hyperlink" Target="https://kooli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png"/><Relationship Id="rId7" Type="http://schemas.openxmlformats.org/officeDocument/2006/relationships/hyperlink" Target="https://www.raize.p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hyperlink" Target="https://parcelaja.p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hyperlink" Target="https://pt.younited-credit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hyperlink" Target="https://landing.ai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hyperlink" Target="https://www.regrow.ag/post/regrow-in-cb-insights-ai-100-the-most-promising-artificial-intelligence-startups-of-20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hyperlink" Target="https://instrumental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hyperlink" Target="https://www.elementaryml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hyperlink" Target="https://www.ferolabs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.png"/><Relationship Id="rId7" Type="http://schemas.openxmlformats.org/officeDocument/2006/relationships/hyperlink" Target="https://agilityrobotics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hyperlink" Target="https://www.observe.ai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hyperlink" Target="https://cresta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hyperlink" Target="https://www.safegraph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hyperlink" Target="https://www.urbint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hyperlink" Target="https://www.aible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hyperlink" Target="https://www.pecan.ai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xplodingtopics.com/blog/ai-startups" TargetMode="External"/><Relationship Id="rId13" Type="http://schemas.openxmlformats.org/officeDocument/2006/relationships/hyperlink" Target="https://www.ai-startups-europe.eu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topstartups.io/?industries=Artificial%20Intelligence" TargetMode="External"/><Relationship Id="rId12" Type="http://schemas.openxmlformats.org/officeDocument/2006/relationships/hyperlink" Target="https://angel.co/startups/industry/artificial-intelligen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startupsavant.com/startups-to-watch/ai" TargetMode="External"/><Relationship Id="rId5" Type="http://schemas.openxmlformats.org/officeDocument/2006/relationships/image" Target="../media/image5.png"/><Relationship Id="rId10" Type="http://schemas.openxmlformats.org/officeDocument/2006/relationships/hyperlink" Target="https://www.eweek.com/big-data-and-analytics/ai-startups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builtin.com/artificial-intelligence/ai-companies-roundup" TargetMode="External"/><Relationship Id="rId14" Type="http://schemas.openxmlformats.org/officeDocument/2006/relationships/hyperlink" Target="https://medium.com/appengine-ai/top-25-most-promising-ai-startups-in-2021-84e70855a7ac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hyperlink" Target="https://www.neuralconcept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hyperlink" Target="https://www.zeni.ai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.png"/><Relationship Id="rId7" Type="http://schemas.openxmlformats.org/officeDocument/2006/relationships/hyperlink" Target="https://www.unit21.ai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hazy.com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png"/><Relationship Id="rId7" Type="http://schemas.openxmlformats.org/officeDocument/2006/relationships/hyperlink" Target="https://evolutioniq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hyperlink" Target="https://cervest.earth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hyperlink" Target="https://tractable.ai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hyperlink" Target="https://depict.ai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.png"/><Relationship Id="rId7" Type="http://schemas.openxmlformats.org/officeDocument/2006/relationships/hyperlink" Target="https://www.nuro.ai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.png"/><Relationship Id="rId7" Type="http://schemas.openxmlformats.org/officeDocument/2006/relationships/hyperlink" Target="https://www.crossingminds.com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26" Type="http://schemas.openxmlformats.org/officeDocument/2006/relationships/image" Target="../media/image27.png"/><Relationship Id="rId3" Type="http://schemas.openxmlformats.org/officeDocument/2006/relationships/image" Target="../media/image3.png"/><Relationship Id="rId21" Type="http://schemas.openxmlformats.org/officeDocument/2006/relationships/image" Target="../media/image22.jpeg"/><Relationship Id="rId7" Type="http://schemas.openxmlformats.org/officeDocument/2006/relationships/hyperlink" Target="https://clutch.co/pt/developers/artificial-intelligence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2.jpeg"/><Relationship Id="rId24" Type="http://schemas.openxmlformats.org/officeDocument/2006/relationships/image" Target="../media/image25.jpe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jpe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hyperlink" Target="https://cosmose.co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.png"/><Relationship Id="rId7" Type="http://schemas.openxmlformats.org/officeDocument/2006/relationships/hyperlink" Target="https://owkin.com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hyperlink" Target="https://whisper.ai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hyperlink" Target="https://www.activsurgical.com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.png"/><Relationship Id="rId7" Type="http://schemas.openxmlformats.org/officeDocument/2006/relationships/hyperlink" Target="https://zencity.io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aabi.ai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hyperlink" Target="https://www.apex.ai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.png"/><Relationship Id="rId7" Type="http://schemas.openxmlformats.org/officeDocument/2006/relationships/hyperlink" Target="https://www.regrow.ag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3.png"/><Relationship Id="rId7" Type="http://schemas.openxmlformats.org/officeDocument/2006/relationships/hyperlink" Target="https://www.builtrobotics.com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.png"/><Relationship Id="rId7" Type="http://schemas.openxmlformats.org/officeDocument/2006/relationships/hyperlink" Target="https://bearing.ai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3.png"/><Relationship Id="rId7" Type="http://schemas.openxmlformats.org/officeDocument/2006/relationships/hyperlink" Target="https://www.dinheirovivo.pt/fazedores/road-2-web-summit-ja-sao-conhecidas-as-100-startups-que-vao-representar-portugal-15296655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.png"/><Relationship Id="rId7" Type="http://schemas.openxmlformats.org/officeDocument/2006/relationships/hyperlink" Target="https://www.ggwp.com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.png"/><Relationship Id="rId7" Type="http://schemas.openxmlformats.org/officeDocument/2006/relationships/hyperlink" Target="https://www.inworld.ai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hyperlink" Target="https://fintechnews.ch/fintechportugal/portugal-fintech-report-top-30-fintechs-and-first-unicorn/50441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hyperlink" Target="https://beststartup.eu/64-top-artificial-intelligence-startups-and-companies-in-portugal-2021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" y="0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3115184"/>
            <a:ext cx="5486400" cy="552329"/>
          </a:xfrm>
        </p:spPr>
        <p:txBody>
          <a:bodyPr>
            <a:normAutofit fontScale="90000"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3904310"/>
            <a:ext cx="5143500" cy="896289"/>
          </a:xfrm>
        </p:spPr>
        <p:txBody>
          <a:bodyPr>
            <a:normAutofit fontScale="55000" lnSpcReduction="20000"/>
          </a:bodyPr>
          <a:lstStyle/>
          <a:p>
            <a:r>
              <a:rPr lang="pt-PT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INTELIGÊNCIA ARTIFICIAL</a:t>
            </a:r>
          </a:p>
          <a:p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~ Estudo de Investigação da Aplicabilidade da IA a nível de </a:t>
            </a:r>
            <a:r>
              <a:rPr lang="pt-PT" dirty="0">
                <a:solidFill>
                  <a:srgbClr val="FFFF00"/>
                </a:solidFill>
                <a:highlight>
                  <a:srgbClr val="FF0000"/>
                </a:highlight>
                <a:latin typeface="Arial" charset="0"/>
                <a:ea typeface="Arial" charset="0"/>
                <a:cs typeface="Arial" charset="0"/>
              </a:rPr>
              <a:t>EMPRESAS E STARTUPS </a:t>
            </a:r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~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Inteligência  Artificial|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Jorge Ribeiro e Luis Teófilo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jribeiro@estg.ipvc.pt  luisteófilo@estg.ipvc.pt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91EC4ED-17BC-435A-9221-66A1A252A082}"/>
              </a:ext>
            </a:extLst>
          </p:cNvPr>
          <p:cNvSpPr txBox="1">
            <a:spLocks/>
          </p:cNvSpPr>
          <p:nvPr/>
        </p:nvSpPr>
        <p:spPr>
          <a:xfrm>
            <a:off x="1483178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20749 - Basilio Barbosa</a:t>
            </a:r>
          </a:p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E-mail do aluno: basiliobarbosa@ipvc.pt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729752-7E44-D11D-F2E8-3AF4A76556ED}"/>
              </a:ext>
            </a:extLst>
          </p:cNvPr>
          <p:cNvSpPr txBox="1"/>
          <p:nvPr/>
        </p:nvSpPr>
        <p:spPr>
          <a:xfrm>
            <a:off x="1188244" y="5826459"/>
            <a:ext cx="6767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https://tracxn.com/explore/Artificial-Intelligence-Startups-in-Portugal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108BCE-69C6-6C55-2EC5-44BB03828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773" y="1929965"/>
            <a:ext cx="7332453" cy="34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5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2020/2023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18EE4D-DEED-6574-B8A3-467D197B94B9}"/>
              </a:ext>
            </a:extLst>
          </p:cNvPr>
          <p:cNvSpPr txBox="1"/>
          <p:nvPr/>
        </p:nvSpPr>
        <p:spPr>
          <a:xfrm>
            <a:off x="1836107" y="5963721"/>
            <a:ext cx="5544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https://angel.co/startups/l/portugal/artificial-intelligence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6044A0-987A-09F1-1E53-85D743951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597" y="2156712"/>
            <a:ext cx="7201445" cy="33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48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D1E17E-5401-9AF6-EA5A-D2AFE6B59981}"/>
              </a:ext>
            </a:extLst>
          </p:cNvPr>
          <p:cNvSpPr txBox="1"/>
          <p:nvPr/>
        </p:nvSpPr>
        <p:spPr>
          <a:xfrm>
            <a:off x="1767918" y="5847021"/>
            <a:ext cx="5608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https://www.goodfirms.co/artificial-intelligence/portugal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42DDE50-4AE1-C8BF-43E6-E9F9FE703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58" y="2044228"/>
            <a:ext cx="7376082" cy="34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8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8F8360-8615-6B93-F039-AAFA864B1AC3}"/>
              </a:ext>
            </a:extLst>
          </p:cNvPr>
          <p:cNvSpPr txBox="1"/>
          <p:nvPr/>
        </p:nvSpPr>
        <p:spPr>
          <a:xfrm>
            <a:off x="1632363" y="5958425"/>
            <a:ext cx="586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https://themanifest.com/pt/artificial-intelligence/companies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21DA48-74A3-ED9A-F048-5F872CC8F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149" y="2087448"/>
            <a:ext cx="6863701" cy="32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1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CC4E8B8-C095-33B6-24A8-7FB3CFB713EB}"/>
              </a:ext>
            </a:extLst>
          </p:cNvPr>
          <p:cNvSpPr txBox="1"/>
          <p:nvPr/>
        </p:nvSpPr>
        <p:spPr>
          <a:xfrm>
            <a:off x="190500" y="5678269"/>
            <a:ext cx="876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https://startupportugal.dealroom.co/companies.startups/f/data_type/anyof_Verified/founding_or_hq_locations/allof_Portugal/technologies/anyof_machine%20learning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0859701-C505-F0F6-D712-034532FFD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321" y="2052927"/>
            <a:ext cx="6858000" cy="32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35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E410E4-3ABC-EFFC-626B-276D5308D7B8}"/>
              </a:ext>
            </a:extLst>
          </p:cNvPr>
          <p:cNvSpPr txBox="1"/>
          <p:nvPr/>
        </p:nvSpPr>
        <p:spPr>
          <a:xfrm>
            <a:off x="1272618" y="5868366"/>
            <a:ext cx="6598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https://www.nanalyze.com/2019/06/artificial-intelligence-portugal/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A056C1-D841-2142-E689-8C56A69025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2855" y="2376596"/>
            <a:ext cx="6258289" cy="293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4098" name="Picture 2" descr="DefinedCrowd distinguished as one of the most successful companies of 2019  - News - InvestPorto">
            <a:extLst>
              <a:ext uri="{FF2B5EF4-FFF2-40B4-BE49-F238E27FC236}">
                <a16:creationId xmlns:a16="http://schemas.microsoft.com/office/drawing/2014/main" id="{73599764-E9BB-E2C9-9305-94B5D5AAE7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t="28791" r="10115" b="26934"/>
          <a:stretch/>
        </p:blipFill>
        <p:spPr bwMode="auto">
          <a:xfrm>
            <a:off x="458787" y="2717474"/>
            <a:ext cx="2284414" cy="73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A5259C9-0D04-3838-18F9-CA2C459918E9}"/>
              </a:ext>
            </a:extLst>
          </p:cNvPr>
          <p:cNvSpPr txBox="1"/>
          <p:nvPr/>
        </p:nvSpPr>
        <p:spPr>
          <a:xfrm>
            <a:off x="458787" y="3623652"/>
            <a:ext cx="250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8"/>
              </a:rPr>
              <a:t>https://www.defined.ai/</a:t>
            </a:r>
            <a:r>
              <a:rPr lang="pt-PT" dirty="0"/>
              <a:t> </a:t>
            </a:r>
          </a:p>
        </p:txBody>
      </p:sp>
      <p:pic>
        <p:nvPicPr>
          <p:cNvPr id="4100" name="Picture 4" descr="About Us - The Story of Feedzai | Feedzai">
            <a:extLst>
              <a:ext uri="{FF2B5EF4-FFF2-40B4-BE49-F238E27FC236}">
                <a16:creationId xmlns:a16="http://schemas.microsoft.com/office/drawing/2014/main" id="{10E98C8D-0946-C642-6B5A-59C4B307E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717475"/>
            <a:ext cx="1752600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344355B-B724-50D2-9D86-F437BC886BE1}"/>
              </a:ext>
            </a:extLst>
          </p:cNvPr>
          <p:cNvSpPr txBox="1"/>
          <p:nvPr/>
        </p:nvSpPr>
        <p:spPr>
          <a:xfrm>
            <a:off x="3518739" y="3829774"/>
            <a:ext cx="217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10"/>
              </a:rPr>
              <a:t>https://feedzai.com/</a:t>
            </a:r>
            <a:r>
              <a:rPr lang="pt-PT" dirty="0"/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71E541-92BD-47EB-DCB3-E24D400298B3}"/>
              </a:ext>
            </a:extLst>
          </p:cNvPr>
          <p:cNvSpPr txBox="1"/>
          <p:nvPr/>
        </p:nvSpPr>
        <p:spPr>
          <a:xfrm>
            <a:off x="6452803" y="3821668"/>
            <a:ext cx="2255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11"/>
              </a:rPr>
              <a:t>https://unbabel.com/</a:t>
            </a:r>
            <a:r>
              <a:rPr lang="pt-PT" dirty="0"/>
              <a:t> </a:t>
            </a:r>
          </a:p>
        </p:txBody>
      </p:sp>
      <p:pic>
        <p:nvPicPr>
          <p:cNvPr id="4102" name="Picture 6" descr="Unbabel | Events">
            <a:extLst>
              <a:ext uri="{FF2B5EF4-FFF2-40B4-BE49-F238E27FC236}">
                <a16:creationId xmlns:a16="http://schemas.microsoft.com/office/drawing/2014/main" id="{78170E92-1AE8-B08A-6F5C-316D7CE4C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5" t="37467" r="25863" b="35849"/>
          <a:stretch/>
        </p:blipFill>
        <p:spPr bwMode="auto">
          <a:xfrm>
            <a:off x="6551784" y="2751209"/>
            <a:ext cx="2057400" cy="61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9B03CB7-4D5E-8656-B46A-22758BBDB7D8}"/>
              </a:ext>
            </a:extLst>
          </p:cNvPr>
          <p:cNvSpPr txBox="1"/>
          <p:nvPr/>
        </p:nvSpPr>
        <p:spPr>
          <a:xfrm>
            <a:off x="3430750" y="5861606"/>
            <a:ext cx="2508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13"/>
              </a:rPr>
              <a:t>https://swordhealth.pt/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2FBE0CF-A115-8EB1-1F9C-D4AC5505C1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54875" y="5205299"/>
            <a:ext cx="2110923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0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2962512" y="5836617"/>
            <a:ext cx="3218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https://www.zoomimoney.com/</a:t>
            </a:r>
            <a:r>
              <a:rPr lang="pt-PT" dirty="0"/>
              <a:t>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2E12B09-DFBB-F99B-23F1-CDE581B7E8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214209"/>
            <a:ext cx="6858000" cy="32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2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3384477" y="5836617"/>
            <a:ext cx="2447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https://jscrambler.com/</a:t>
            </a:r>
            <a:r>
              <a:rPr lang="pt-PT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DC891B-3ADB-F249-D215-9539CCF93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253195"/>
            <a:ext cx="7162800" cy="340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35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3652956" y="5851078"/>
            <a:ext cx="1838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https://loqr.com/</a:t>
            </a:r>
            <a:r>
              <a:rPr lang="pt-PT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22C9185-B5D7-C1F7-E6BC-3D6F125C1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021" y="2096717"/>
            <a:ext cx="7086600" cy="333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271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■  </a:t>
            </a:r>
            <a:r>
              <a:rPr lang="pt-PT" sz="1600" b="1" i="0" dirty="0">
                <a:effectLst/>
                <a:latin typeface="-apple-system"/>
              </a:rPr>
              <a:t>Enquadramento da Inteligência Artificial e Análises de Casos de Aplicabilidade:</a:t>
            </a:r>
            <a:endParaRPr lang="pt-PT" sz="1600" b="0" i="0" dirty="0">
              <a:effectLst/>
              <a:latin typeface="-apple-system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PT" sz="1600" b="1" i="0" dirty="0">
                <a:effectLst/>
                <a:latin typeface="-apple-system"/>
              </a:rPr>
              <a:t>Empresas</a:t>
            </a:r>
            <a:r>
              <a:rPr lang="pt-PT" sz="1600" b="0" i="0" dirty="0">
                <a:effectLst/>
                <a:latin typeface="-apple-system"/>
              </a:rPr>
              <a:t> e </a:t>
            </a:r>
            <a:r>
              <a:rPr lang="pt-PT" sz="1600" b="1" i="0" dirty="0" err="1">
                <a:effectLst/>
                <a:latin typeface="-apple-system"/>
              </a:rPr>
              <a:t>frameworks</a:t>
            </a:r>
            <a:r>
              <a:rPr lang="pt-PT" sz="1600" b="0" i="0" dirty="0">
                <a:effectLst/>
                <a:latin typeface="-apple-system"/>
              </a:rPr>
              <a:t> que apliquem a IA e em que contextos e que algoritmos (seguir o PPT de referência disponibilizado sobre empresas e </a:t>
            </a:r>
            <a:r>
              <a:rPr lang="pt-PT" sz="1600" b="0" i="0" dirty="0" err="1">
                <a:effectLst/>
                <a:latin typeface="-apple-system"/>
              </a:rPr>
              <a:t>startups</a:t>
            </a:r>
            <a:r>
              <a:rPr lang="pt-PT" sz="1600" b="0" i="0" dirty="0">
                <a:effectLst/>
                <a:latin typeface="-apple-system"/>
              </a:rPr>
              <a:t>);</a:t>
            </a:r>
          </a:p>
          <a:p>
            <a:pPr lvl="1" algn="just">
              <a:lnSpc>
                <a:spcPct val="150000"/>
              </a:lnSpc>
            </a:pPr>
            <a:endParaRPr lang="pt-PT" sz="1600" b="1" i="0" dirty="0">
              <a:effectLst/>
              <a:latin typeface="-apple-system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endParaRPr lang="pt-PT" altLang="pt-PT" sz="1600" b="1" dirty="0"/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3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3500556" y="5836617"/>
            <a:ext cx="214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https://probely.com/</a:t>
            </a:r>
            <a:r>
              <a:rPr lang="pt-PT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91B0ED-45F2-F162-1C45-B632F71634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087" y="2202787"/>
            <a:ext cx="6981826" cy="329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24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52B167-2B82-9DF0-76C3-085BB351423B}"/>
              </a:ext>
            </a:extLst>
          </p:cNvPr>
          <p:cNvSpPr txBox="1"/>
          <p:nvPr/>
        </p:nvSpPr>
        <p:spPr>
          <a:xfrm>
            <a:off x="3366339" y="5750290"/>
            <a:ext cx="2483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https://www.apiax.com/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239C249-BB89-7E6E-B68B-9B5996D95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063428"/>
            <a:ext cx="7239000" cy="34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9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3079677" y="5836617"/>
            <a:ext cx="3057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https://www.coverflex.com/pt</a:t>
            </a:r>
            <a:r>
              <a:rPr lang="pt-PT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1EE376-8DC1-ADFB-2DFB-D8795614E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2220920"/>
            <a:ext cx="6781800" cy="32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45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293FE0-4654-2C80-02D7-111DFF0A4877}"/>
              </a:ext>
            </a:extLst>
          </p:cNvPr>
          <p:cNvSpPr txBox="1"/>
          <p:nvPr/>
        </p:nvSpPr>
        <p:spPr>
          <a:xfrm>
            <a:off x="3253818" y="5748418"/>
            <a:ext cx="2636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https://www.easypay.pt/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1681AD-0ECE-9D64-99E8-0813420DDD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299" y="2151406"/>
            <a:ext cx="6629400" cy="31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48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C307C7-5C6B-0475-9D0E-F2F461C16871}"/>
              </a:ext>
            </a:extLst>
          </p:cNvPr>
          <p:cNvSpPr txBox="1"/>
          <p:nvPr/>
        </p:nvSpPr>
        <p:spPr>
          <a:xfrm>
            <a:off x="3406218" y="5664062"/>
            <a:ext cx="2331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https://ifthenpay.com/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0B1FE4-4676-9143-DD66-026D62010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699" y="2234977"/>
            <a:ext cx="6324600" cy="300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52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19ED3B-E797-8DBC-F7B8-6A86677D7FF4}"/>
              </a:ext>
            </a:extLst>
          </p:cNvPr>
          <p:cNvSpPr txBox="1"/>
          <p:nvPr/>
        </p:nvSpPr>
        <p:spPr>
          <a:xfrm>
            <a:off x="3213939" y="5861606"/>
            <a:ext cx="2788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https://invoicexpress.com/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F9AB50-B269-245E-E352-888CE0A5C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407" y="2141179"/>
            <a:ext cx="6981825" cy="33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4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85DCA7-D1D9-986D-F94B-A142FB95BF43}"/>
              </a:ext>
            </a:extLst>
          </p:cNvPr>
          <p:cNvSpPr txBox="1"/>
          <p:nvPr/>
        </p:nvSpPr>
        <p:spPr>
          <a:xfrm>
            <a:off x="3368118" y="5896602"/>
            <a:ext cx="2407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https://useswood.com/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E98738-6FB0-7257-A574-A3E17F205F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421" y="2224466"/>
            <a:ext cx="6781800" cy="31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06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6CC17EC-FFC6-6A5A-C674-82D6DDAB4831}"/>
              </a:ext>
            </a:extLst>
          </p:cNvPr>
          <p:cNvSpPr txBox="1"/>
          <p:nvPr/>
        </p:nvSpPr>
        <p:spPr>
          <a:xfrm>
            <a:off x="3406218" y="5879068"/>
            <a:ext cx="2331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https://www.ebury.pt/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ECA67D-ECE6-29B4-9C26-89AA0B07C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021" y="2272424"/>
            <a:ext cx="6324600" cy="29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10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E53E55-1E26-4461-B6D3-6CBCCCCB2B1B}"/>
              </a:ext>
            </a:extLst>
          </p:cNvPr>
          <p:cNvSpPr txBox="1"/>
          <p:nvPr/>
        </p:nvSpPr>
        <p:spPr>
          <a:xfrm>
            <a:off x="3406218" y="5955268"/>
            <a:ext cx="2331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https://en.nbanks.net/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D2D59F-124C-86BE-7325-46401F47EE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099" y="2223462"/>
            <a:ext cx="6781800" cy="317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06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3651177" y="5878484"/>
            <a:ext cx="1914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https://alfredo.pt/</a:t>
            </a:r>
            <a:r>
              <a:rPr lang="pt-PT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FFED1BA-246A-5F27-919B-F70FD602C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447671"/>
            <a:ext cx="6400800" cy="30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48ABE24-7B9A-1670-8F9E-E5DC80F9D582}"/>
              </a:ext>
            </a:extLst>
          </p:cNvPr>
          <p:cNvSpPr txBox="1"/>
          <p:nvPr/>
        </p:nvSpPr>
        <p:spPr>
          <a:xfrm>
            <a:off x="207488" y="5940461"/>
            <a:ext cx="9099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https://www.navigatevc.com/ai-100-the-artificial-intelligence-startups-redefining-industries/</a:t>
            </a:r>
            <a:r>
              <a:rPr lang="pt-PT" dirty="0"/>
              <a:t>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FA6F477-BB20-7619-CB6E-B5D3FD500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15" y="1493437"/>
            <a:ext cx="5697169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153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2966809" y="5889820"/>
            <a:ext cx="3283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https://www.doutorfinancas.pt/</a:t>
            </a:r>
            <a:r>
              <a:rPr lang="pt-PT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ECFF0D-1634-492F-152F-60A5CFC02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2097890"/>
            <a:ext cx="7162800" cy="33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7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3500925" y="5878484"/>
            <a:ext cx="2214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https://utrust.com/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6C1A05E-54C0-A07E-9A89-0C682FCF9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234" y="2328550"/>
            <a:ext cx="6737531" cy="317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80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3389121" y="5915273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https://www.zharta.io/</a:t>
            </a:r>
            <a:r>
              <a:rPr lang="pt-PT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33BCE-F23B-4EE2-E559-890533424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7573" y="2319702"/>
            <a:ext cx="6508854" cy="304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88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3197904" y="5861606"/>
            <a:ext cx="2748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https://www.lovys.com/pt/</a:t>
            </a:r>
            <a:r>
              <a:rPr lang="pt-PT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2C82C4-1F2D-BE59-D9F1-8019DC605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7921" y="2296909"/>
            <a:ext cx="6400800" cy="300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07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3729525" y="5936668"/>
            <a:ext cx="1757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https://kooli.io/</a:t>
            </a:r>
            <a:r>
              <a:rPr lang="pt-PT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D96DFD-79ED-0F36-DB52-5935EB36C3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087" y="2147824"/>
            <a:ext cx="6981826" cy="32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0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EBF453-37B1-8251-4CFC-2195D81CDFA8}"/>
              </a:ext>
            </a:extLst>
          </p:cNvPr>
          <p:cNvSpPr txBox="1"/>
          <p:nvPr/>
        </p:nvSpPr>
        <p:spPr>
          <a:xfrm>
            <a:off x="3501283" y="5950880"/>
            <a:ext cx="2214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https://www.raize.pt/</a:t>
            </a:r>
            <a:r>
              <a:rPr lang="pt-PT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4AC99A-767E-A278-341E-5BC5E10B75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2159386"/>
            <a:ext cx="6781800" cy="32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76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829898-ADF1-9958-9784-9C92D55B6F05}"/>
              </a:ext>
            </a:extLst>
          </p:cNvPr>
          <p:cNvSpPr txBox="1"/>
          <p:nvPr/>
        </p:nvSpPr>
        <p:spPr>
          <a:xfrm>
            <a:off x="3444318" y="5811205"/>
            <a:ext cx="2255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https://parcelaja.pt/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BEE1E18-6800-EE1D-7FF8-481C78153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086" y="2113588"/>
            <a:ext cx="6981825" cy="32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43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F317F00-5AFA-F2D4-C2CE-900EB847C9C9}"/>
              </a:ext>
            </a:extLst>
          </p:cNvPr>
          <p:cNvSpPr txBox="1"/>
          <p:nvPr/>
        </p:nvSpPr>
        <p:spPr>
          <a:xfrm>
            <a:off x="2962512" y="5868366"/>
            <a:ext cx="3218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https://pt.younited-credit.com/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42E304-B6BB-99A4-A782-ED9BF22619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041420"/>
            <a:ext cx="7315200" cy="34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57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D95F986-BB5F-48E6-8C2F-B8A3710B8D3E}"/>
              </a:ext>
            </a:extLst>
          </p:cNvPr>
          <p:cNvSpPr txBox="1"/>
          <p:nvPr/>
        </p:nvSpPr>
        <p:spPr>
          <a:xfrm>
            <a:off x="621658" y="2545495"/>
            <a:ext cx="817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highlight>
                  <a:srgbClr val="FFFF00"/>
                </a:highlight>
              </a:rPr>
              <a:t>Colocar diapositivos empresa a empresa e não apenas um print com as 110 start-ups..</a:t>
            </a:r>
          </a:p>
        </p:txBody>
      </p:sp>
    </p:spTree>
    <p:extLst>
      <p:ext uri="{BB962C8B-B14F-4D97-AF65-F5344CB8AC3E}">
        <p14:creationId xmlns:p14="http://schemas.microsoft.com/office/powerpoint/2010/main" val="3141425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5DBB27-68B8-BD5D-4809-474FAC55E483}"/>
              </a:ext>
            </a:extLst>
          </p:cNvPr>
          <p:cNvSpPr txBox="1"/>
          <p:nvPr/>
        </p:nvSpPr>
        <p:spPr>
          <a:xfrm>
            <a:off x="3594939" y="4802777"/>
            <a:ext cx="2026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https://landing.ai/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AE53F9-2F2D-FBC7-B02C-0D01AC278B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873" y="1442312"/>
            <a:ext cx="6648253" cy="315451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2B84F6E-8C42-0248-B5DC-2A151672D3F8}"/>
              </a:ext>
            </a:extLst>
          </p:cNvPr>
          <p:cNvSpPr txBox="1"/>
          <p:nvPr/>
        </p:nvSpPr>
        <p:spPr>
          <a:xfrm>
            <a:off x="940104" y="5383658"/>
            <a:ext cx="772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Redes Neuronais de Deep Learning e 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386578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2B71799-CEDD-D0AA-32D7-5675B7DB9715}"/>
              </a:ext>
            </a:extLst>
          </p:cNvPr>
          <p:cNvSpPr txBox="1"/>
          <p:nvPr/>
        </p:nvSpPr>
        <p:spPr>
          <a:xfrm>
            <a:off x="164764" y="5504627"/>
            <a:ext cx="8522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https://www.regrow.ag/post/regrow-in-cb-insights-ai-100-the-most-promising-artificial-intelligence-startups-of-2022</a:t>
            </a:r>
            <a:r>
              <a:rPr lang="pt-PT" dirty="0"/>
              <a:t>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7C2D65D-A054-4679-116D-AF94D2184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8" y="1492457"/>
            <a:ext cx="7634924" cy="3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93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2BE0F4-87D7-39A7-83C2-7E9228853517}"/>
              </a:ext>
            </a:extLst>
          </p:cNvPr>
          <p:cNvSpPr txBox="1"/>
          <p:nvPr/>
        </p:nvSpPr>
        <p:spPr>
          <a:xfrm>
            <a:off x="3252038" y="5049852"/>
            <a:ext cx="2712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https://instrumental.com/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B3CBAF-F2A5-5187-3B42-82B1786AD3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099" y="1516037"/>
            <a:ext cx="7036443" cy="332951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F4FFA63-2804-EDEA-72CA-684638BCF1E2}"/>
              </a:ext>
            </a:extLst>
          </p:cNvPr>
          <p:cNvSpPr txBox="1"/>
          <p:nvPr/>
        </p:nvSpPr>
        <p:spPr>
          <a:xfrm>
            <a:off x="745498" y="5592470"/>
            <a:ext cx="772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Redes Neuronais de Deep Learning e 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2534398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7EB38F-083C-5C2F-9252-CBA419710C75}"/>
              </a:ext>
            </a:extLst>
          </p:cNvPr>
          <p:cNvSpPr txBox="1"/>
          <p:nvPr/>
        </p:nvSpPr>
        <p:spPr>
          <a:xfrm>
            <a:off x="2910917" y="5070106"/>
            <a:ext cx="3322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https://www.elementaryml.com/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6A0571-F1AE-D3FC-FD6B-55336DD1E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699" y="1613773"/>
            <a:ext cx="7086600" cy="33142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4EF7E4D-58F2-F279-AC8F-4DE50F22E9DD}"/>
              </a:ext>
            </a:extLst>
          </p:cNvPr>
          <p:cNvSpPr txBox="1"/>
          <p:nvPr/>
        </p:nvSpPr>
        <p:spPr>
          <a:xfrm>
            <a:off x="822387" y="5563472"/>
            <a:ext cx="772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Redes Neuronais de Deep Learning e 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2810622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A479C44-A261-6C44-5466-F8B54FADAD1F}"/>
              </a:ext>
            </a:extLst>
          </p:cNvPr>
          <p:cNvSpPr txBox="1"/>
          <p:nvPr/>
        </p:nvSpPr>
        <p:spPr>
          <a:xfrm>
            <a:off x="3177617" y="5097114"/>
            <a:ext cx="2788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https://www.ferolabs.com/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FBA559-05C3-D110-3D13-FEE556E8E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52" y="1498937"/>
            <a:ext cx="7321094" cy="344977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BD2E19-56FB-EAC6-6D4F-7C9F490D29AF}"/>
              </a:ext>
            </a:extLst>
          </p:cNvPr>
          <p:cNvSpPr txBox="1"/>
          <p:nvPr/>
        </p:nvSpPr>
        <p:spPr>
          <a:xfrm>
            <a:off x="709177" y="5555948"/>
            <a:ext cx="772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Redes Neuronais de Deep Learning e 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2488714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113B027-A004-C97F-CAE3-557EB2B09C7E}"/>
              </a:ext>
            </a:extLst>
          </p:cNvPr>
          <p:cNvSpPr txBox="1"/>
          <p:nvPr/>
        </p:nvSpPr>
        <p:spPr>
          <a:xfrm>
            <a:off x="3163864" y="5015702"/>
            <a:ext cx="2888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https://agilityrobotics.com/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F5CC45-B4BC-1376-2E5A-E1A0C9827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433" y="1439355"/>
            <a:ext cx="7311549" cy="345727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59A0BE4-0C79-8601-7EFF-1BBB5F3D9D4A}"/>
              </a:ext>
            </a:extLst>
          </p:cNvPr>
          <p:cNvSpPr txBox="1"/>
          <p:nvPr/>
        </p:nvSpPr>
        <p:spPr>
          <a:xfrm>
            <a:off x="1515365" y="5523930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Processamento de linguagem natural;</a:t>
            </a:r>
          </a:p>
        </p:txBody>
      </p:sp>
    </p:spTree>
    <p:extLst>
      <p:ext uri="{BB962C8B-B14F-4D97-AF65-F5344CB8AC3E}">
        <p14:creationId xmlns:p14="http://schemas.microsoft.com/office/powerpoint/2010/main" val="552079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DC73F8-87BF-B46E-4CE5-287986EA0A7D}"/>
              </a:ext>
            </a:extLst>
          </p:cNvPr>
          <p:cNvSpPr txBox="1"/>
          <p:nvPr/>
        </p:nvSpPr>
        <p:spPr>
          <a:xfrm>
            <a:off x="3443226" y="4907296"/>
            <a:ext cx="2483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https://www.observe.ai/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338E44-C96E-3405-6668-02A587E10D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1581372"/>
            <a:ext cx="6705600" cy="31919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9D8123-0A6D-16A7-647E-672311106A7C}"/>
              </a:ext>
            </a:extLst>
          </p:cNvPr>
          <p:cNvSpPr txBox="1"/>
          <p:nvPr/>
        </p:nvSpPr>
        <p:spPr>
          <a:xfrm>
            <a:off x="1402158" y="5576765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1896379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C39CB7-C615-E460-F325-28E56A9D94E9}"/>
              </a:ext>
            </a:extLst>
          </p:cNvPr>
          <p:cNvSpPr txBox="1"/>
          <p:nvPr/>
        </p:nvSpPr>
        <p:spPr>
          <a:xfrm>
            <a:off x="3558618" y="5029200"/>
            <a:ext cx="2026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https://cresta.com/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BA1213-7D28-5C7D-B6DF-D72DD47B0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608" y="1612015"/>
            <a:ext cx="6661426" cy="315819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6727FB-F339-4C6C-880B-9D51A2850851}"/>
              </a:ext>
            </a:extLst>
          </p:cNvPr>
          <p:cNvSpPr txBox="1"/>
          <p:nvPr/>
        </p:nvSpPr>
        <p:spPr>
          <a:xfrm>
            <a:off x="1402157" y="5536206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2002154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96D918-1CEC-7CF6-C2B8-6BDC4EE51264}"/>
              </a:ext>
            </a:extLst>
          </p:cNvPr>
          <p:cNvSpPr txBox="1"/>
          <p:nvPr/>
        </p:nvSpPr>
        <p:spPr>
          <a:xfrm>
            <a:off x="3101418" y="4710083"/>
            <a:ext cx="2941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https://www.safegraph.com/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A7099C-B3D4-F40E-6260-FF183E01C0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146" y="1585283"/>
            <a:ext cx="6194350" cy="29094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97E44D2-0C4F-2738-7E5E-6C501A26D4DD}"/>
              </a:ext>
            </a:extLst>
          </p:cNvPr>
          <p:cNvSpPr txBox="1"/>
          <p:nvPr/>
        </p:nvSpPr>
        <p:spPr>
          <a:xfrm>
            <a:off x="1402157" y="5412332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1484602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322BF0-E025-8EB7-6414-F97C323943CE}"/>
              </a:ext>
            </a:extLst>
          </p:cNvPr>
          <p:cNvSpPr txBox="1"/>
          <p:nvPr/>
        </p:nvSpPr>
        <p:spPr>
          <a:xfrm>
            <a:off x="3253817" y="4844122"/>
            <a:ext cx="2636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https://www.urbint.com/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894FD5-763C-CDEE-7B61-AB5FDFF6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1385239"/>
            <a:ext cx="7086600" cy="335091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557994B-0457-0963-198A-998B0A8AD77B}"/>
              </a:ext>
            </a:extLst>
          </p:cNvPr>
          <p:cNvSpPr txBox="1"/>
          <p:nvPr/>
        </p:nvSpPr>
        <p:spPr>
          <a:xfrm>
            <a:off x="1402156" y="5443667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Automação e 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2895154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67D36D-973C-7E8C-6FE2-E7A503AAF70C}"/>
              </a:ext>
            </a:extLst>
          </p:cNvPr>
          <p:cNvSpPr txBox="1"/>
          <p:nvPr/>
        </p:nvSpPr>
        <p:spPr>
          <a:xfrm>
            <a:off x="3323738" y="5138142"/>
            <a:ext cx="2496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https://www.aible.com/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314120-86CC-DD39-E914-96934D349B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501" y="1378190"/>
            <a:ext cx="7794998" cy="368587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F89B72A-6186-CF1E-8841-C61F64178219}"/>
              </a:ext>
            </a:extLst>
          </p:cNvPr>
          <p:cNvSpPr txBox="1"/>
          <p:nvPr/>
        </p:nvSpPr>
        <p:spPr>
          <a:xfrm>
            <a:off x="1402156" y="5443667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1591553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7453BE-2E18-2B36-9B6E-7DE0B847BFDD}"/>
              </a:ext>
            </a:extLst>
          </p:cNvPr>
          <p:cNvSpPr txBox="1"/>
          <p:nvPr/>
        </p:nvSpPr>
        <p:spPr>
          <a:xfrm>
            <a:off x="3442537" y="4648200"/>
            <a:ext cx="2331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https://www.pecan.ai/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58F84D-9449-227E-61EC-C3D317BBE8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6296" y="1334963"/>
            <a:ext cx="6404047" cy="30265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A87E983-2E29-D85E-22A4-0696D4019130}"/>
              </a:ext>
            </a:extLst>
          </p:cNvPr>
          <p:cNvSpPr txBox="1"/>
          <p:nvPr/>
        </p:nvSpPr>
        <p:spPr>
          <a:xfrm>
            <a:off x="1402156" y="5443667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377646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41BAA94-E177-3875-EE71-FCA2A78BED08}"/>
              </a:ext>
            </a:extLst>
          </p:cNvPr>
          <p:cNvSpPr txBox="1"/>
          <p:nvPr/>
        </p:nvSpPr>
        <p:spPr>
          <a:xfrm>
            <a:off x="1689939" y="5257800"/>
            <a:ext cx="5836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https://topstartups.io/?industries=Artificial%20Intelligence</a:t>
            </a:r>
            <a:r>
              <a:rPr lang="pt-PT" dirty="0"/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083D69-D22B-0EF3-9E47-726508797151}"/>
              </a:ext>
            </a:extLst>
          </p:cNvPr>
          <p:cNvSpPr txBox="1"/>
          <p:nvPr/>
        </p:nvSpPr>
        <p:spPr>
          <a:xfrm>
            <a:off x="2133600" y="4812268"/>
            <a:ext cx="4633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8"/>
              </a:rPr>
              <a:t>https://explodingtopics.com/blog/ai-startups</a:t>
            </a:r>
            <a:r>
              <a:rPr lang="pt-PT" dirty="0"/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A64788-C542-B772-9F3B-3450C9012FDE}"/>
              </a:ext>
            </a:extLst>
          </p:cNvPr>
          <p:cNvSpPr txBox="1"/>
          <p:nvPr/>
        </p:nvSpPr>
        <p:spPr>
          <a:xfrm>
            <a:off x="1465090" y="4355068"/>
            <a:ext cx="6293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9"/>
              </a:rPr>
              <a:t>https://builtin.com/artificial-intelligence/ai-companies-roundup</a:t>
            </a:r>
            <a:r>
              <a:rPr lang="pt-PT" dirty="0"/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ABCC35-9009-26E6-025C-99C1C8BAED9A}"/>
              </a:ext>
            </a:extLst>
          </p:cNvPr>
          <p:cNvSpPr txBox="1"/>
          <p:nvPr/>
        </p:nvSpPr>
        <p:spPr>
          <a:xfrm>
            <a:off x="1465090" y="3897868"/>
            <a:ext cx="6010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>
                <a:hlinkClick r:id="rId10"/>
              </a:rPr>
              <a:t>https://www.eweek.com/big-data-and-analytics/ai-startups/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1BD2C4B-831B-43FC-DBA2-6F03775F1C0A}"/>
              </a:ext>
            </a:extLst>
          </p:cNvPr>
          <p:cNvSpPr txBox="1"/>
          <p:nvPr/>
        </p:nvSpPr>
        <p:spPr>
          <a:xfrm>
            <a:off x="2133600" y="3429000"/>
            <a:ext cx="4633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11"/>
              </a:rPr>
              <a:t>https://startupsavant.com/startups-to-watch/ai</a:t>
            </a:r>
            <a:r>
              <a:rPr lang="pt-PT" dirty="0"/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1DB50CC-FD4D-919C-D3CC-A27370C0058F}"/>
              </a:ext>
            </a:extLst>
          </p:cNvPr>
          <p:cNvSpPr txBox="1"/>
          <p:nvPr/>
        </p:nvSpPr>
        <p:spPr>
          <a:xfrm>
            <a:off x="1944061" y="2971800"/>
            <a:ext cx="553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12"/>
              </a:rPr>
              <a:t>https://angel.co/startups/industry/artificial-intelligence</a:t>
            </a:r>
            <a:r>
              <a:rPr lang="pt-PT" dirty="0"/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B3B669-F394-E04E-07D4-3D257C39B4DD}"/>
              </a:ext>
            </a:extLst>
          </p:cNvPr>
          <p:cNvSpPr txBox="1"/>
          <p:nvPr/>
        </p:nvSpPr>
        <p:spPr>
          <a:xfrm>
            <a:off x="2695175" y="2514600"/>
            <a:ext cx="3550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13"/>
              </a:rPr>
              <a:t>https://www.ai-startups-europe.eu/</a:t>
            </a:r>
            <a:r>
              <a:rPr lang="pt-PT" dirty="0"/>
              <a:t>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6F285DD-1B0B-1C58-C961-6AA3E79DE8DF}"/>
              </a:ext>
            </a:extLst>
          </p:cNvPr>
          <p:cNvSpPr txBox="1"/>
          <p:nvPr/>
        </p:nvSpPr>
        <p:spPr>
          <a:xfrm>
            <a:off x="128212" y="2057400"/>
            <a:ext cx="893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14"/>
              </a:rPr>
              <a:t>https://medium.com/appengine-ai/top-25-most-promising-ai-startups-in-2021-84e70855a7ac</a:t>
            </a:r>
            <a:r>
              <a:rPr lang="pt-PT" dirty="0"/>
              <a:t> 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07FCF7AA-351C-0FFD-0B5C-9860822DB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Mais alguns links das pesquisas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0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4C995D-C068-250E-E239-5D174BAF16BF}"/>
              </a:ext>
            </a:extLst>
          </p:cNvPr>
          <p:cNvSpPr txBox="1"/>
          <p:nvPr/>
        </p:nvSpPr>
        <p:spPr>
          <a:xfrm>
            <a:off x="2910918" y="5054480"/>
            <a:ext cx="3322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https://www.neuralconcept.com/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560548-FDBA-8A03-B170-9B63ED109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1406470"/>
            <a:ext cx="7162800" cy="338796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9497AEC-3E69-A768-4569-0B17529BEAD2}"/>
              </a:ext>
            </a:extLst>
          </p:cNvPr>
          <p:cNvSpPr txBox="1"/>
          <p:nvPr/>
        </p:nvSpPr>
        <p:spPr>
          <a:xfrm>
            <a:off x="1402156" y="5443667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3808336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72616DE-3108-C9E1-2B31-EF78865D1B5F}"/>
              </a:ext>
            </a:extLst>
          </p:cNvPr>
          <p:cNvSpPr txBox="1"/>
          <p:nvPr/>
        </p:nvSpPr>
        <p:spPr>
          <a:xfrm>
            <a:off x="3480637" y="4835546"/>
            <a:ext cx="2255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https://www.zeni.ai/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7D9410-1874-EE67-A749-FA855B396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676" y="1481173"/>
            <a:ext cx="6669287" cy="31500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21F2891-53F5-DD7A-D3D9-93E193A829E8}"/>
              </a:ext>
            </a:extLst>
          </p:cNvPr>
          <p:cNvSpPr txBox="1"/>
          <p:nvPr/>
        </p:nvSpPr>
        <p:spPr>
          <a:xfrm>
            <a:off x="1402156" y="5443667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 e Automação;</a:t>
            </a:r>
          </a:p>
        </p:txBody>
      </p:sp>
    </p:spTree>
    <p:extLst>
      <p:ext uri="{BB962C8B-B14F-4D97-AF65-F5344CB8AC3E}">
        <p14:creationId xmlns:p14="http://schemas.microsoft.com/office/powerpoint/2010/main" val="2913846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C16E4D-D14C-DB8D-5664-8A35E200EC98}"/>
              </a:ext>
            </a:extLst>
          </p:cNvPr>
          <p:cNvSpPr txBox="1"/>
          <p:nvPr/>
        </p:nvSpPr>
        <p:spPr>
          <a:xfrm>
            <a:off x="3404439" y="4779404"/>
            <a:ext cx="2407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https://www.unit21.ai/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2CADD-77DE-0FBC-4F51-2EA1E6936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025" y="1308976"/>
            <a:ext cx="6991947" cy="33024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0157999-830E-7F73-20F3-E95BC88EA9AB}"/>
              </a:ext>
            </a:extLst>
          </p:cNvPr>
          <p:cNvSpPr txBox="1"/>
          <p:nvPr/>
        </p:nvSpPr>
        <p:spPr>
          <a:xfrm>
            <a:off x="1402156" y="5443667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 e Automação;</a:t>
            </a:r>
          </a:p>
        </p:txBody>
      </p:sp>
    </p:spTree>
    <p:extLst>
      <p:ext uri="{BB962C8B-B14F-4D97-AF65-F5344CB8AC3E}">
        <p14:creationId xmlns:p14="http://schemas.microsoft.com/office/powerpoint/2010/main" val="3485556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CDDF84-920F-126C-855E-B8C0071CE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118" y="1259997"/>
            <a:ext cx="6821763" cy="323476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01FC8D4-4359-E607-3872-B3D42355A23C}"/>
              </a:ext>
            </a:extLst>
          </p:cNvPr>
          <p:cNvSpPr txBox="1"/>
          <p:nvPr/>
        </p:nvSpPr>
        <p:spPr>
          <a:xfrm>
            <a:off x="3622253" y="4800600"/>
            <a:ext cx="1899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8"/>
              </a:rPr>
              <a:t>https://hazy.com/</a:t>
            </a:r>
            <a:r>
              <a:rPr lang="pt-PT" dirty="0"/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20F3381-518B-BF8D-11D9-5AA3ECB46A8B}"/>
              </a:ext>
            </a:extLst>
          </p:cNvPr>
          <p:cNvSpPr txBox="1"/>
          <p:nvPr/>
        </p:nvSpPr>
        <p:spPr>
          <a:xfrm>
            <a:off x="1402156" y="5443667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 e Automação;</a:t>
            </a:r>
          </a:p>
        </p:txBody>
      </p:sp>
    </p:spTree>
    <p:extLst>
      <p:ext uri="{BB962C8B-B14F-4D97-AF65-F5344CB8AC3E}">
        <p14:creationId xmlns:p14="http://schemas.microsoft.com/office/powerpoint/2010/main" val="48368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8A26E7-6718-FA8B-3F36-7A4C1B4BE678}"/>
              </a:ext>
            </a:extLst>
          </p:cNvPr>
          <p:cNvSpPr txBox="1"/>
          <p:nvPr/>
        </p:nvSpPr>
        <p:spPr>
          <a:xfrm>
            <a:off x="3285828" y="4684933"/>
            <a:ext cx="2560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https://evolutioniq.com/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01BA9D-4DB7-466D-5F9F-3CACCC7F19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270267"/>
            <a:ext cx="6781800" cy="32103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8FB3D28-65D7-4612-1CE7-8B04FED8A328}"/>
              </a:ext>
            </a:extLst>
          </p:cNvPr>
          <p:cNvSpPr txBox="1"/>
          <p:nvPr/>
        </p:nvSpPr>
        <p:spPr>
          <a:xfrm>
            <a:off x="1402156" y="5443667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 e Automação;</a:t>
            </a:r>
          </a:p>
        </p:txBody>
      </p:sp>
    </p:spTree>
    <p:extLst>
      <p:ext uri="{BB962C8B-B14F-4D97-AF65-F5344CB8AC3E}">
        <p14:creationId xmlns:p14="http://schemas.microsoft.com/office/powerpoint/2010/main" val="1503583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8DA586-85C3-FB0A-773B-D702B24616E2}"/>
              </a:ext>
            </a:extLst>
          </p:cNvPr>
          <p:cNvSpPr txBox="1"/>
          <p:nvPr/>
        </p:nvSpPr>
        <p:spPr>
          <a:xfrm>
            <a:off x="3480639" y="4495800"/>
            <a:ext cx="2255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https://cervest.earth/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E15BF0-DA56-519E-08FD-611F9E72C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1354933"/>
            <a:ext cx="6477000" cy="305744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1ED2CA0-68FC-1D56-4476-784DA4302C45}"/>
              </a:ext>
            </a:extLst>
          </p:cNvPr>
          <p:cNvSpPr txBox="1"/>
          <p:nvPr/>
        </p:nvSpPr>
        <p:spPr>
          <a:xfrm>
            <a:off x="1402156" y="5443667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 e Automação;</a:t>
            </a:r>
          </a:p>
        </p:txBody>
      </p:sp>
    </p:spTree>
    <p:extLst>
      <p:ext uri="{BB962C8B-B14F-4D97-AF65-F5344CB8AC3E}">
        <p14:creationId xmlns:p14="http://schemas.microsoft.com/office/powerpoint/2010/main" val="745031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0DC7CE1-43DC-4D2A-BCC3-74CA244167D1}"/>
              </a:ext>
            </a:extLst>
          </p:cNvPr>
          <p:cNvSpPr txBox="1"/>
          <p:nvPr/>
        </p:nvSpPr>
        <p:spPr>
          <a:xfrm>
            <a:off x="3482417" y="4650359"/>
            <a:ext cx="217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https://tractable.ai/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B3E814-8456-BA2F-0E99-12CDC94AF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099" y="1241201"/>
            <a:ext cx="6781800" cy="321017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5FFA213-4C15-166A-06A6-60D9B5BFFFB2}"/>
              </a:ext>
            </a:extLst>
          </p:cNvPr>
          <p:cNvSpPr txBox="1"/>
          <p:nvPr/>
        </p:nvSpPr>
        <p:spPr>
          <a:xfrm>
            <a:off x="1402156" y="5443667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 e Automação;</a:t>
            </a:r>
          </a:p>
        </p:txBody>
      </p:sp>
    </p:spTree>
    <p:extLst>
      <p:ext uri="{BB962C8B-B14F-4D97-AF65-F5344CB8AC3E}">
        <p14:creationId xmlns:p14="http://schemas.microsoft.com/office/powerpoint/2010/main" val="730888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8E0B505-3887-B2CF-E818-3EB21B0E3F36}"/>
              </a:ext>
            </a:extLst>
          </p:cNvPr>
          <p:cNvSpPr txBox="1"/>
          <p:nvPr/>
        </p:nvSpPr>
        <p:spPr>
          <a:xfrm>
            <a:off x="3672916" y="4900721"/>
            <a:ext cx="1798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https://depict.ai/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F28415-A72C-7ECB-A431-568C322E39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698" y="1732639"/>
            <a:ext cx="6324601" cy="297549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DC90F1-079A-D3BF-2282-1F72BB80CB94}"/>
              </a:ext>
            </a:extLst>
          </p:cNvPr>
          <p:cNvSpPr txBox="1"/>
          <p:nvPr/>
        </p:nvSpPr>
        <p:spPr>
          <a:xfrm>
            <a:off x="1515366" y="5552935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Supervisionada;</a:t>
            </a:r>
          </a:p>
        </p:txBody>
      </p:sp>
    </p:spTree>
    <p:extLst>
      <p:ext uri="{BB962C8B-B14F-4D97-AF65-F5344CB8AC3E}">
        <p14:creationId xmlns:p14="http://schemas.microsoft.com/office/powerpoint/2010/main" val="2029288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C21A22-0240-EFA8-D288-333BCF2F34DA}"/>
              </a:ext>
            </a:extLst>
          </p:cNvPr>
          <p:cNvSpPr txBox="1"/>
          <p:nvPr/>
        </p:nvSpPr>
        <p:spPr>
          <a:xfrm>
            <a:off x="3444317" y="4981935"/>
            <a:ext cx="2255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https://www.nuro.ai/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83B26C-37EB-49F3-B7CA-FA12F0F2E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12" y="1364672"/>
            <a:ext cx="7242175" cy="33869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8B9F2F3-82E4-B736-7D9F-FA3968F512DF}"/>
              </a:ext>
            </a:extLst>
          </p:cNvPr>
          <p:cNvSpPr txBox="1"/>
          <p:nvPr/>
        </p:nvSpPr>
        <p:spPr>
          <a:xfrm>
            <a:off x="1515366" y="5552935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Supervisionada;</a:t>
            </a:r>
          </a:p>
        </p:txBody>
      </p:sp>
    </p:spTree>
    <p:extLst>
      <p:ext uri="{BB962C8B-B14F-4D97-AF65-F5344CB8AC3E}">
        <p14:creationId xmlns:p14="http://schemas.microsoft.com/office/powerpoint/2010/main" val="556162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DBD2A1-6929-2DCD-D16E-10B88D856EBE}"/>
              </a:ext>
            </a:extLst>
          </p:cNvPr>
          <p:cNvSpPr txBox="1"/>
          <p:nvPr/>
        </p:nvSpPr>
        <p:spPr>
          <a:xfrm>
            <a:off x="2910917" y="4717972"/>
            <a:ext cx="3322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https://www.crossingminds.com/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C84AE5-2A9C-E647-BC75-71DE6F8FE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399" y="1426785"/>
            <a:ext cx="6553200" cy="30832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E7531D7-850F-2AF4-6B9D-AC32C89C2882}"/>
              </a:ext>
            </a:extLst>
          </p:cNvPr>
          <p:cNvSpPr txBox="1"/>
          <p:nvPr/>
        </p:nvSpPr>
        <p:spPr>
          <a:xfrm>
            <a:off x="1515366" y="5552935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Supervisionada;</a:t>
            </a:r>
          </a:p>
        </p:txBody>
      </p:sp>
    </p:spTree>
    <p:extLst>
      <p:ext uri="{BB962C8B-B14F-4D97-AF65-F5344CB8AC3E}">
        <p14:creationId xmlns:p14="http://schemas.microsoft.com/office/powerpoint/2010/main" val="349985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F6F3672-6CA4-7420-E93A-6C506AF93678}"/>
              </a:ext>
            </a:extLst>
          </p:cNvPr>
          <p:cNvSpPr txBox="1"/>
          <p:nvPr/>
        </p:nvSpPr>
        <p:spPr>
          <a:xfrm>
            <a:off x="1806018" y="5879068"/>
            <a:ext cx="553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https://clutch.co/pt/developers/artificial-intelligence</a:t>
            </a:r>
            <a:r>
              <a:rPr lang="pt-PT" dirty="0"/>
              <a:t> </a:t>
            </a:r>
          </a:p>
        </p:txBody>
      </p:sp>
      <p:pic>
        <p:nvPicPr>
          <p:cNvPr id="3074" name="Picture 2" descr="Chimpare Designs Reviews | View Portfolios | DesignRush">
            <a:extLst>
              <a:ext uri="{FF2B5EF4-FFF2-40B4-BE49-F238E27FC236}">
                <a16:creationId xmlns:a16="http://schemas.microsoft.com/office/drawing/2014/main" id="{447CFC63-A9E2-F016-FBB8-03B472A9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84" y="1932150"/>
            <a:ext cx="14287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biDev | LinkedIn">
            <a:extLst>
              <a:ext uri="{FF2B5EF4-FFF2-40B4-BE49-F238E27FC236}">
                <a16:creationId xmlns:a16="http://schemas.microsoft.com/office/drawing/2014/main" id="{CBDABA2A-9ED9-68A4-52DB-810D64E3C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0" b="41000"/>
          <a:stretch/>
        </p:blipFill>
        <p:spPr bwMode="auto">
          <a:xfrm>
            <a:off x="2286777" y="2089312"/>
            <a:ext cx="1905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utual Mobile - Austin Mobile App Developers Agency - Agency Spotter">
            <a:extLst>
              <a:ext uri="{FF2B5EF4-FFF2-40B4-BE49-F238E27FC236}">
                <a16:creationId xmlns:a16="http://schemas.microsoft.com/office/drawing/2014/main" id="{B22EA35B-59B2-F416-EECB-2D30D35F1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9" b="21717"/>
          <a:stretch/>
        </p:blipFill>
        <p:spPr bwMode="auto">
          <a:xfrm>
            <a:off x="4232021" y="2100103"/>
            <a:ext cx="1905000" cy="38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et to know Imaginary Cloud. An interview with Imaginary Cloud about… | by  Future.Works | Future.Works | Medium">
            <a:extLst>
              <a:ext uri="{FF2B5EF4-FFF2-40B4-BE49-F238E27FC236}">
                <a16:creationId xmlns:a16="http://schemas.microsoft.com/office/drawing/2014/main" id="{7392F643-68A0-E87D-9443-3F16F420F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11874" r="5000" b="29646"/>
          <a:stretch/>
        </p:blipFill>
        <p:spPr bwMode="auto">
          <a:xfrm>
            <a:off x="6324600" y="1929965"/>
            <a:ext cx="1905000" cy="50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ltar.io | Made of Lisboa">
            <a:extLst>
              <a:ext uri="{FF2B5EF4-FFF2-40B4-BE49-F238E27FC236}">
                <a16:creationId xmlns:a16="http://schemas.microsoft.com/office/drawing/2014/main" id="{DE02F82F-60F2-4DB5-836E-9EEB0F36D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1" t="35765" r="9776" b="39952"/>
          <a:stretch/>
        </p:blipFill>
        <p:spPr bwMode="auto">
          <a:xfrm>
            <a:off x="713564" y="2655467"/>
            <a:ext cx="1573213" cy="48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Neoteric | Gdansk">
            <a:extLst>
              <a:ext uri="{FF2B5EF4-FFF2-40B4-BE49-F238E27FC236}">
                <a16:creationId xmlns:a16="http://schemas.microsoft.com/office/drawing/2014/main" id="{19268AFB-3570-FF2B-4272-3CD3971BC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23004" r="7143" b="25000"/>
          <a:stretch/>
        </p:blipFill>
        <p:spPr bwMode="auto">
          <a:xfrm>
            <a:off x="2667777" y="2655467"/>
            <a:ext cx="1143000" cy="69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eeper Insights | LinkedIn">
            <a:extLst>
              <a:ext uri="{FF2B5EF4-FFF2-40B4-BE49-F238E27FC236}">
                <a16:creationId xmlns:a16="http://schemas.microsoft.com/office/drawing/2014/main" id="{42195843-D7C5-6978-024D-8B21F532A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7" t="13949" r="12583" b="20634"/>
          <a:stretch/>
        </p:blipFill>
        <p:spPr bwMode="auto">
          <a:xfrm>
            <a:off x="4191777" y="2559719"/>
            <a:ext cx="913623" cy="78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DareData Engineering - Crunchbase Company Profile &amp; Funding">
            <a:extLst>
              <a:ext uri="{FF2B5EF4-FFF2-40B4-BE49-F238E27FC236}">
                <a16:creationId xmlns:a16="http://schemas.microsoft.com/office/drawing/2014/main" id="{F353A1B8-0FA9-780E-3AED-4F5B35CB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452" y="2678531"/>
            <a:ext cx="2148295" cy="5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NILG.AI - UPTEC">
            <a:extLst>
              <a:ext uri="{FF2B5EF4-FFF2-40B4-BE49-F238E27FC236}">
                <a16:creationId xmlns:a16="http://schemas.microsoft.com/office/drawing/2014/main" id="{B316BCFA-E86A-3F4D-5A43-856B09A4E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48" r="34700" b="21542"/>
          <a:stretch/>
        </p:blipFill>
        <p:spPr bwMode="auto">
          <a:xfrm>
            <a:off x="7482090" y="2652223"/>
            <a:ext cx="1159302" cy="5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LOAD | LinkedIn">
            <a:extLst>
              <a:ext uri="{FF2B5EF4-FFF2-40B4-BE49-F238E27FC236}">
                <a16:creationId xmlns:a16="http://schemas.microsoft.com/office/drawing/2014/main" id="{2B254D3D-D1C8-A39B-73F0-9DE23FC41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9" y="3436319"/>
            <a:ext cx="873281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Bsolus | LinkedIn">
            <a:extLst>
              <a:ext uri="{FF2B5EF4-FFF2-40B4-BE49-F238E27FC236}">
                <a16:creationId xmlns:a16="http://schemas.microsoft.com/office/drawing/2014/main" id="{3714A7D4-FBA4-7A20-3743-D3C02ADA5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17" r="26000" b="24885"/>
          <a:stretch/>
        </p:blipFill>
        <p:spPr bwMode="auto">
          <a:xfrm>
            <a:off x="1836647" y="3483233"/>
            <a:ext cx="1409700" cy="69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Dixtior | Lisbon">
            <a:extLst>
              <a:ext uri="{FF2B5EF4-FFF2-40B4-BE49-F238E27FC236}">
                <a16:creationId xmlns:a16="http://schemas.microsoft.com/office/drawing/2014/main" id="{E90CC87D-3090-ABD6-ECAC-B1D282E35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9" t="35556" r="14604" b="24003"/>
          <a:stretch/>
        </p:blipFill>
        <p:spPr bwMode="auto">
          <a:xfrm>
            <a:off x="3652370" y="3512003"/>
            <a:ext cx="1159302" cy="69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4EAA87-6C80-CCBA-8742-7ACB95AA5B1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4521" y="3538016"/>
            <a:ext cx="1685878" cy="669885"/>
          </a:xfrm>
          <a:prstGeom prst="rect">
            <a:avLst/>
          </a:prstGeom>
        </p:spPr>
      </p:pic>
      <p:pic>
        <p:nvPicPr>
          <p:cNvPr id="3104" name="Picture 32" descr="Ticasgest - Informática e Comunicação | LinkedIn">
            <a:extLst>
              <a:ext uri="{FF2B5EF4-FFF2-40B4-BE49-F238E27FC236}">
                <a16:creationId xmlns:a16="http://schemas.microsoft.com/office/drawing/2014/main" id="{63931075-D34B-1051-26D3-69C5F9451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5" t="5507" r="25572" b="83429"/>
          <a:stretch/>
        </p:blipFill>
        <p:spPr bwMode="auto">
          <a:xfrm>
            <a:off x="7166980" y="3614214"/>
            <a:ext cx="1789521" cy="39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Os Aspetos Diferenciadores da TBFiles - TBFiles">
            <a:extLst>
              <a:ext uri="{FF2B5EF4-FFF2-40B4-BE49-F238E27FC236}">
                <a16:creationId xmlns:a16="http://schemas.microsoft.com/office/drawing/2014/main" id="{431607F6-CE12-97EB-3FE5-29333D238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7281" r="16667" b="37261"/>
          <a:stretch/>
        </p:blipFill>
        <p:spPr bwMode="auto">
          <a:xfrm>
            <a:off x="713564" y="4422255"/>
            <a:ext cx="2217485" cy="5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GBSN Research | AI &amp; Data Services">
            <a:extLst>
              <a:ext uri="{FF2B5EF4-FFF2-40B4-BE49-F238E27FC236}">
                <a16:creationId xmlns:a16="http://schemas.microsoft.com/office/drawing/2014/main" id="{313140DC-A576-1432-95BF-392217F4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15" y="4357655"/>
            <a:ext cx="1256523" cy="59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Syone | LinkedIn">
            <a:extLst>
              <a:ext uri="{FF2B5EF4-FFF2-40B4-BE49-F238E27FC236}">
                <a16:creationId xmlns:a16="http://schemas.microsoft.com/office/drawing/2014/main" id="{8A94626D-1601-9956-64F4-FB71B3C27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0" b="24399"/>
          <a:stretch/>
        </p:blipFill>
        <p:spPr bwMode="auto">
          <a:xfrm>
            <a:off x="4763847" y="4408860"/>
            <a:ext cx="1159303" cy="57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LAB325 | DOU">
            <a:extLst>
              <a:ext uri="{FF2B5EF4-FFF2-40B4-BE49-F238E27FC236}">
                <a16:creationId xmlns:a16="http://schemas.microsoft.com/office/drawing/2014/main" id="{5F5FC04B-F285-C7BF-9EB6-75C8F0B66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53" b="35750"/>
          <a:stretch/>
        </p:blipFill>
        <p:spPr bwMode="auto">
          <a:xfrm>
            <a:off x="6137690" y="4429257"/>
            <a:ext cx="1924050" cy="52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SURFnCODE">
            <a:extLst>
              <a:ext uri="{FF2B5EF4-FFF2-40B4-BE49-F238E27FC236}">
                <a16:creationId xmlns:a16="http://schemas.microsoft.com/office/drawing/2014/main" id="{5815D9DA-FA52-572D-CD29-D72C945D8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618" y="5184055"/>
            <a:ext cx="1118004" cy="5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DE4EAE1-30B3-BF6D-1420-2737A60BDB4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93465" y="5223015"/>
            <a:ext cx="1243539" cy="464113"/>
          </a:xfrm>
          <a:prstGeom prst="rect">
            <a:avLst/>
          </a:prstGeom>
        </p:spPr>
      </p:pic>
      <p:pic>
        <p:nvPicPr>
          <p:cNvPr id="3122" name="Picture 50" descr="ESSID SOLUTIONS | LinkedIn">
            <a:extLst>
              <a:ext uri="{FF2B5EF4-FFF2-40B4-BE49-F238E27FC236}">
                <a16:creationId xmlns:a16="http://schemas.microsoft.com/office/drawing/2014/main" id="{7D61EEDA-C50F-DB8E-2483-7EE25541C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847" y="5070823"/>
            <a:ext cx="747849" cy="7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4" name="Picture 52" descr="Homepage | Madiff - Consultoria de TI &amp; Times Agile Remotos">
            <a:extLst>
              <a:ext uri="{FF2B5EF4-FFF2-40B4-BE49-F238E27FC236}">
                <a16:creationId xmlns:a16="http://schemas.microsoft.com/office/drawing/2014/main" id="{A2424E31-6A3F-4E7E-6336-9BC48EA38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38" y="5028761"/>
            <a:ext cx="1455640" cy="9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550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C225C8D-1AD3-1608-1A50-3FA44D0133AF}"/>
              </a:ext>
            </a:extLst>
          </p:cNvPr>
          <p:cNvSpPr txBox="1"/>
          <p:nvPr/>
        </p:nvSpPr>
        <p:spPr>
          <a:xfrm>
            <a:off x="3520518" y="5113641"/>
            <a:ext cx="2102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https://cosmose.co/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6DC751-6F4A-3E73-1B6F-612B799058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784" y="1375027"/>
            <a:ext cx="7310432" cy="345815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677E0FE-EB04-B72A-382C-B2F87EE3334B}"/>
              </a:ext>
            </a:extLst>
          </p:cNvPr>
          <p:cNvSpPr txBox="1"/>
          <p:nvPr/>
        </p:nvSpPr>
        <p:spPr>
          <a:xfrm>
            <a:off x="1515366" y="5552935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Supervisionada;</a:t>
            </a:r>
          </a:p>
        </p:txBody>
      </p:sp>
    </p:spTree>
    <p:extLst>
      <p:ext uri="{BB962C8B-B14F-4D97-AF65-F5344CB8AC3E}">
        <p14:creationId xmlns:p14="http://schemas.microsoft.com/office/powerpoint/2010/main" val="2103438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F1B8A7-9211-FFFA-9756-D52ECD5362F3}"/>
              </a:ext>
            </a:extLst>
          </p:cNvPr>
          <p:cNvSpPr txBox="1"/>
          <p:nvPr/>
        </p:nvSpPr>
        <p:spPr>
          <a:xfrm>
            <a:off x="3520518" y="4814460"/>
            <a:ext cx="2102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https://owkin.com/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B0038E-8546-4C23-86C8-C1E843C5A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613" y="1380207"/>
            <a:ext cx="6826774" cy="32299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5BBC8E3-8A95-582E-E175-23B93D3D7DA3}"/>
              </a:ext>
            </a:extLst>
          </p:cNvPr>
          <p:cNvSpPr txBox="1"/>
          <p:nvPr/>
        </p:nvSpPr>
        <p:spPr>
          <a:xfrm>
            <a:off x="1515366" y="5552935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3115093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91856BE-3266-005E-8202-6AD306AE37CB}"/>
              </a:ext>
            </a:extLst>
          </p:cNvPr>
          <p:cNvSpPr txBox="1"/>
          <p:nvPr/>
        </p:nvSpPr>
        <p:spPr>
          <a:xfrm>
            <a:off x="3633037" y="4598426"/>
            <a:ext cx="1950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https://whisper.ai/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EB85A2-332C-881E-862A-AB34DA6A5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4875" y="1394726"/>
            <a:ext cx="6346889" cy="297969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24E8C5F-298A-7060-4311-2F77342A98B1}"/>
              </a:ext>
            </a:extLst>
          </p:cNvPr>
          <p:cNvSpPr txBox="1"/>
          <p:nvPr/>
        </p:nvSpPr>
        <p:spPr>
          <a:xfrm>
            <a:off x="1442080" y="5298549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85210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63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B6601F2-09EB-2D84-B75B-27E55F4A5E03}"/>
              </a:ext>
            </a:extLst>
          </p:cNvPr>
          <p:cNvSpPr txBox="1"/>
          <p:nvPr/>
        </p:nvSpPr>
        <p:spPr>
          <a:xfrm>
            <a:off x="2987117" y="4887247"/>
            <a:ext cx="3169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https://www.activsurgical.com/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F501A5-3F4D-E555-85F3-F7D7EDD80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912" y="1254853"/>
            <a:ext cx="7242175" cy="34280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159CAA6-20E8-4519-5940-A5DB54B3AD58}"/>
              </a:ext>
            </a:extLst>
          </p:cNvPr>
          <p:cNvSpPr txBox="1"/>
          <p:nvPr/>
        </p:nvSpPr>
        <p:spPr>
          <a:xfrm>
            <a:off x="1438479" y="5434358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38394856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64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E6EEC4-F78E-714A-0977-56A16C612CC1}"/>
              </a:ext>
            </a:extLst>
          </p:cNvPr>
          <p:cNvSpPr txBox="1"/>
          <p:nvPr/>
        </p:nvSpPr>
        <p:spPr>
          <a:xfrm>
            <a:off x="3631398" y="4732212"/>
            <a:ext cx="187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https://zencity.io/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523447-F8CD-82B4-B5F2-CABDA08EFB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1321446"/>
            <a:ext cx="6781800" cy="320509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E032EC1-7DD0-6AEE-A5D3-1D7F9FEF7409}"/>
              </a:ext>
            </a:extLst>
          </p:cNvPr>
          <p:cNvSpPr txBox="1"/>
          <p:nvPr/>
        </p:nvSpPr>
        <p:spPr>
          <a:xfrm>
            <a:off x="1438479" y="5434358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 e Automação;</a:t>
            </a:r>
          </a:p>
        </p:txBody>
      </p:sp>
    </p:spTree>
    <p:extLst>
      <p:ext uri="{BB962C8B-B14F-4D97-AF65-F5344CB8AC3E}">
        <p14:creationId xmlns:p14="http://schemas.microsoft.com/office/powerpoint/2010/main" val="248132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65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488A054-533F-798B-88DF-658F26DE8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1236380"/>
            <a:ext cx="7086600" cy="335444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4FE5A0E-9AF0-B94A-E3E9-94CD704EF885}"/>
              </a:ext>
            </a:extLst>
          </p:cNvPr>
          <p:cNvSpPr txBox="1"/>
          <p:nvPr/>
        </p:nvSpPr>
        <p:spPr>
          <a:xfrm>
            <a:off x="3657600" y="472603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8"/>
              </a:rPr>
              <a:t>https://waabi.ai/</a:t>
            </a:r>
            <a:r>
              <a:rPr lang="pt-PT" dirty="0"/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D0A683C-1FBA-49CF-8C44-0EF8630D296B}"/>
              </a:ext>
            </a:extLst>
          </p:cNvPr>
          <p:cNvSpPr txBox="1"/>
          <p:nvPr/>
        </p:nvSpPr>
        <p:spPr>
          <a:xfrm>
            <a:off x="635345" y="5387622"/>
            <a:ext cx="7873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Máquina, Redes Neuronais e Árvores de Decisão;</a:t>
            </a:r>
          </a:p>
        </p:txBody>
      </p:sp>
    </p:spTree>
    <p:extLst>
      <p:ext uri="{BB962C8B-B14F-4D97-AF65-F5344CB8AC3E}">
        <p14:creationId xmlns:p14="http://schemas.microsoft.com/office/powerpoint/2010/main" val="3633570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66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0BC43D1-D6D8-6E01-E395-76098BE6D1DE}"/>
              </a:ext>
            </a:extLst>
          </p:cNvPr>
          <p:cNvSpPr txBox="1"/>
          <p:nvPr/>
        </p:nvSpPr>
        <p:spPr>
          <a:xfrm>
            <a:off x="3476388" y="4829520"/>
            <a:ext cx="2191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https://www.apex.ai/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1400850-57FC-6472-1122-5F3AC128B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376350"/>
            <a:ext cx="6858000" cy="325727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2C5B9E5-FCC1-96E7-FC1E-6E8503B67647}"/>
              </a:ext>
            </a:extLst>
          </p:cNvPr>
          <p:cNvSpPr txBox="1"/>
          <p:nvPr/>
        </p:nvSpPr>
        <p:spPr>
          <a:xfrm>
            <a:off x="635345" y="5387622"/>
            <a:ext cx="7873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Máquina, Redes Neuronais e Árvores de Decisão;</a:t>
            </a:r>
          </a:p>
        </p:txBody>
      </p:sp>
    </p:spTree>
    <p:extLst>
      <p:ext uri="{BB962C8B-B14F-4D97-AF65-F5344CB8AC3E}">
        <p14:creationId xmlns:p14="http://schemas.microsoft.com/office/powerpoint/2010/main" val="681440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8C8B7A-0B99-67C6-050A-0D51C376E29D}"/>
              </a:ext>
            </a:extLst>
          </p:cNvPr>
          <p:cNvSpPr txBox="1"/>
          <p:nvPr/>
        </p:nvSpPr>
        <p:spPr>
          <a:xfrm>
            <a:off x="3366339" y="4690495"/>
            <a:ext cx="2483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https://www.regrow.ag/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770C56-1AE4-E9C1-95D9-DAE7B672BA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999" y="1269889"/>
            <a:ext cx="6858000" cy="32555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E419830-7947-488F-2E84-C9A748814EEA}"/>
              </a:ext>
            </a:extLst>
          </p:cNvPr>
          <p:cNvSpPr txBox="1"/>
          <p:nvPr/>
        </p:nvSpPr>
        <p:spPr>
          <a:xfrm>
            <a:off x="1438478" y="5332149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41401168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BBBA5A-EDC3-6E2F-1329-CA144CF5B43D}"/>
              </a:ext>
            </a:extLst>
          </p:cNvPr>
          <p:cNvSpPr txBox="1"/>
          <p:nvPr/>
        </p:nvSpPr>
        <p:spPr>
          <a:xfrm>
            <a:off x="2998833" y="4755629"/>
            <a:ext cx="3218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https://www.builtrobotics.com/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2F641D-A9D4-7B7F-5559-AEA983E2AC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1272476"/>
            <a:ext cx="6934200" cy="327884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2D3D5DD-5E34-4B2B-0943-D004F9BB9A7B}"/>
              </a:ext>
            </a:extLst>
          </p:cNvPr>
          <p:cNvSpPr txBox="1"/>
          <p:nvPr/>
        </p:nvSpPr>
        <p:spPr>
          <a:xfrm>
            <a:off x="1438478" y="5332149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520090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990CCC-0A0D-A3C9-8E57-727BA958D7C5}"/>
              </a:ext>
            </a:extLst>
          </p:cNvPr>
          <p:cNvSpPr txBox="1"/>
          <p:nvPr/>
        </p:nvSpPr>
        <p:spPr>
          <a:xfrm>
            <a:off x="3633039" y="4808179"/>
            <a:ext cx="1950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https://bearing.ai/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CEDDEB-44F6-91B4-DA5D-D59173A676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1198052"/>
            <a:ext cx="7162800" cy="340582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B437915-0F23-08F0-9970-CA618BC4A696}"/>
              </a:ext>
            </a:extLst>
          </p:cNvPr>
          <p:cNvSpPr txBox="1"/>
          <p:nvPr/>
        </p:nvSpPr>
        <p:spPr>
          <a:xfrm>
            <a:off x="1438478" y="5332149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Aprendizagem de Máquina;</a:t>
            </a:r>
          </a:p>
        </p:txBody>
      </p:sp>
    </p:spTree>
    <p:extLst>
      <p:ext uri="{BB962C8B-B14F-4D97-AF65-F5344CB8AC3E}">
        <p14:creationId xmlns:p14="http://schemas.microsoft.com/office/powerpoint/2010/main" val="384276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24187B-8FB4-75BD-09E4-C2512468F78B}"/>
              </a:ext>
            </a:extLst>
          </p:cNvPr>
          <p:cNvSpPr txBox="1"/>
          <p:nvPr/>
        </p:nvSpPr>
        <p:spPr>
          <a:xfrm>
            <a:off x="856604" y="5467503"/>
            <a:ext cx="7436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https://www.dinheirovivo.pt/fazedores/road-2-web-summit-ja-sao-conhecidas-as-100-startups-que-vao-representar-portugal-15296655.html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91FDC7B-2C6F-C503-D980-BC437B58F25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5" r="21563" b="8522"/>
          <a:stretch/>
        </p:blipFill>
        <p:spPr>
          <a:xfrm>
            <a:off x="2362200" y="1929965"/>
            <a:ext cx="4419599" cy="33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78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70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13E66ED-BF4C-BF2C-1B42-127E41B8F167}"/>
              </a:ext>
            </a:extLst>
          </p:cNvPr>
          <p:cNvSpPr txBox="1"/>
          <p:nvPr/>
        </p:nvSpPr>
        <p:spPr>
          <a:xfrm>
            <a:off x="3276599" y="4706822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https://www.ggwp.com/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932B1E1-9FB2-3E95-91C2-36B65B1A47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17" y="1344140"/>
            <a:ext cx="6659965" cy="315970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35718-7712-9801-1174-EA0AE5407E9F}"/>
              </a:ext>
            </a:extLst>
          </p:cNvPr>
          <p:cNvSpPr txBox="1"/>
          <p:nvPr/>
        </p:nvSpPr>
        <p:spPr>
          <a:xfrm>
            <a:off x="1438478" y="5332149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Recursivos;</a:t>
            </a:r>
          </a:p>
        </p:txBody>
      </p:sp>
    </p:spTree>
    <p:extLst>
      <p:ext uri="{BB962C8B-B14F-4D97-AF65-F5344CB8AC3E}">
        <p14:creationId xmlns:p14="http://schemas.microsoft.com/office/powerpoint/2010/main" val="2175295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71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2FC49562-16C7-4F86-B61F-8BD54B396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410AFAD-B0CB-4F92-894E-7FD84AF56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77" y="435997"/>
            <a:ext cx="6018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Arial"/>
                <a:cs typeface="Arial"/>
              </a:rPr>
              <a:t>Empresas que aplicam/Disponibilizam serviços da Inteligência Artificial</a:t>
            </a:r>
            <a:endParaRPr lang="pt-PT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  <a:latin typeface="Arial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0594385-2BFE-9EA3-097D-8D8DBF57D510}"/>
              </a:ext>
            </a:extLst>
          </p:cNvPr>
          <p:cNvSpPr txBox="1"/>
          <p:nvPr/>
        </p:nvSpPr>
        <p:spPr>
          <a:xfrm>
            <a:off x="3366339" y="4825319"/>
            <a:ext cx="2483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https://www.inworld.ai/</a:t>
            </a:r>
            <a:r>
              <a:rPr lang="pt-PT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C17546-25A0-DCE9-B178-C57802AC6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1247397"/>
            <a:ext cx="7162800" cy="33736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CBCD43-0003-C07F-717A-37677366274B}"/>
              </a:ext>
            </a:extLst>
          </p:cNvPr>
          <p:cNvSpPr txBox="1"/>
          <p:nvPr/>
        </p:nvSpPr>
        <p:spPr>
          <a:xfrm>
            <a:off x="1438478" y="5332149"/>
            <a:ext cx="6339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Área de Atividade: </a:t>
            </a:r>
            <a:r>
              <a:rPr lang="pt-PT" dirty="0"/>
              <a:t>Empresa que disponibiliza uma </a:t>
            </a:r>
            <a:r>
              <a:rPr lang="pt-PT" dirty="0" err="1"/>
              <a:t>framework</a:t>
            </a:r>
            <a:r>
              <a:rPr lang="pt-PT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/>
              <a:t>Algoritmos: </a:t>
            </a:r>
            <a:r>
              <a:rPr lang="pt-PT" dirty="0"/>
              <a:t>Recursivos;</a:t>
            </a:r>
          </a:p>
        </p:txBody>
      </p:sp>
    </p:spTree>
    <p:extLst>
      <p:ext uri="{BB962C8B-B14F-4D97-AF65-F5344CB8AC3E}">
        <p14:creationId xmlns:p14="http://schemas.microsoft.com/office/powerpoint/2010/main" val="1630471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7BF9599-90BD-C4A3-209D-C09F6361273D}"/>
              </a:ext>
            </a:extLst>
          </p:cNvPr>
          <p:cNvSpPr txBox="1"/>
          <p:nvPr/>
        </p:nvSpPr>
        <p:spPr>
          <a:xfrm>
            <a:off x="326959" y="5648605"/>
            <a:ext cx="8490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https://fintechnews.ch/fintechportugal/portugal-fintech-report-top-30-fintechs-and-first-unicorn/50441/</a:t>
            </a:r>
            <a:r>
              <a:rPr lang="pt-PT" dirty="0"/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F3486B-1544-924F-1312-5FAA4A46A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63089"/>
            <a:ext cx="6477000" cy="379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461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458787" y="1325611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FF"/>
                </a:highlight>
                <a:latin typeface="Arial"/>
                <a:cs typeface="Arial"/>
              </a:rPr>
              <a:t>PORTUGUESAS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FF"/>
              </a:highligh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22" name="Text Box 13">
            <a:extLst>
              <a:ext uri="{FF2B5EF4-FFF2-40B4-BE49-F238E27FC236}">
                <a16:creationId xmlns:a16="http://schemas.microsoft.com/office/drawing/2014/main" id="{3A12B7C2-0C26-4145-A968-5EB6F0B7D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7096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Resumo de Empresas e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Startups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72B6BD-45E2-DC78-98DF-06AB008D01C3}"/>
              </a:ext>
            </a:extLst>
          </p:cNvPr>
          <p:cNvSpPr txBox="1"/>
          <p:nvPr/>
        </p:nvSpPr>
        <p:spPr>
          <a:xfrm>
            <a:off x="75794" y="5972207"/>
            <a:ext cx="8992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https://beststartup.eu/64-top-artificial-intelligence-startups-and-companies-in-portugal-2021/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C4E010-676E-041D-99D6-7C2F4A61A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923" y="1954980"/>
            <a:ext cx="7493508" cy="351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429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4485</TotalTime>
  <Words>3928</Words>
  <Application>Microsoft Office PowerPoint</Application>
  <PresentationFormat>Apresentação no Ecrã (4:3)</PresentationFormat>
  <Paragraphs>578</Paragraphs>
  <Slides>72</Slides>
  <Notes>70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72</vt:i4>
      </vt:variant>
    </vt:vector>
  </HeadingPairs>
  <TitlesOfParts>
    <vt:vector size="76" baseType="lpstr">
      <vt:lpstr>-apple-system</vt:lpstr>
      <vt:lpstr>Arial</vt:lpstr>
      <vt:lpstr>Calibri</vt:lpstr>
      <vt:lpstr>Tema do Office</vt:lpstr>
      <vt:lpstr>LICENCIATURA EM ENGENHARIA INFORMÁTICA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Basilio Barbosa</cp:lastModifiedBy>
  <cp:revision>318</cp:revision>
  <cp:lastPrinted>2021-02-22T18:49:33Z</cp:lastPrinted>
  <dcterms:created xsi:type="dcterms:W3CDTF">2011-05-31T09:21:51Z</dcterms:created>
  <dcterms:modified xsi:type="dcterms:W3CDTF">2023-03-02T11:59:59Z</dcterms:modified>
</cp:coreProperties>
</file>